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492" r:id="rId19"/>
    <p:sldId id="489" r:id="rId20"/>
    <p:sldId id="486" r:id="rId21"/>
    <p:sldId id="487" r:id="rId22"/>
    <p:sldId id="488" r:id="rId23"/>
    <p:sldId id="490" r:id="rId24"/>
    <p:sldId id="491" r:id="rId25"/>
    <p:sldId id="484" r:id="rId26"/>
    <p:sldId id="493" r:id="rId27"/>
    <p:sldId id="494" r:id="rId28"/>
    <p:sldId id="483" r:id="rId29"/>
    <p:sldId id="495" r:id="rId30"/>
    <p:sldId id="473" r:id="rId31"/>
    <p:sldId id="476" r:id="rId32"/>
    <p:sldId id="478" r:id="rId33"/>
    <p:sldId id="479" r:id="rId34"/>
    <p:sldId id="496" r:id="rId35"/>
    <p:sldId id="497" r:id="rId36"/>
    <p:sldId id="481" r:id="rId37"/>
    <p:sldId id="498" r:id="rId38"/>
    <p:sldId id="504" r:id="rId39"/>
    <p:sldId id="505" r:id="rId40"/>
    <p:sldId id="499" r:id="rId41"/>
    <p:sldId id="500" r:id="rId42"/>
    <p:sldId id="501" r:id="rId43"/>
    <p:sldId id="502" r:id="rId44"/>
    <p:sldId id="503" r:id="rId45"/>
    <p:sldId id="506" r:id="rId46"/>
    <p:sldId id="303" r:id="rId47"/>
    <p:sldId id="508" r:id="rId48"/>
    <p:sldId id="510" r:id="rId49"/>
    <p:sldId id="509" r:id="rId50"/>
    <p:sldId id="511" r:id="rId51"/>
    <p:sldId id="507" r:id="rId52"/>
    <p:sldId id="514" r:id="rId53"/>
    <p:sldId id="28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496"/>
    <p:restoredTop sz="96327"/>
  </p:normalViewPr>
  <p:slideViewPr>
    <p:cSldViewPr snapToGrid="0">
      <p:cViewPr varScale="1">
        <p:scale>
          <a:sx n="54" d="100"/>
          <a:sy n="54" d="100"/>
        </p:scale>
        <p:origin x="216"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5/3/24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5/3/24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5/3/24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8DA80B-7402-D695-53B6-F8FE52028EAE}"/>
              </a:ext>
            </a:extLst>
          </p:cNvPr>
          <p:cNvSpPr txBox="1"/>
          <p:nvPr/>
        </p:nvSpPr>
        <p:spPr>
          <a:xfrm>
            <a:off x="7320895" y="5803302"/>
            <a:ext cx="4429393" cy="369332"/>
          </a:xfrm>
          <a:prstGeom prst="rect">
            <a:avLst/>
          </a:prstGeom>
          <a:noFill/>
        </p:spPr>
        <p:txBody>
          <a:bodyPr wrap="square">
            <a:spAutoFit/>
          </a:bodyPr>
          <a:lstStyle/>
          <a:p>
            <a:r>
              <a:rPr lang="en-US" b="1" dirty="0"/>
              <a:t>www.cc4e.com/code  epilogue / </a:t>
            </a:r>
            <a:r>
              <a:rPr lang="en-US" b="1" dirty="0" err="1"/>
              <a:t>krdict.c</a:t>
            </a:r>
            <a:endParaRPr lang="en-US" b="1" dirty="0"/>
          </a:p>
        </p:txBody>
      </p: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3970318"/>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krdict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krdict_new</a:t>
            </a:r>
            <a:r>
              <a:rPr lang="en-US" b="1" dirty="0">
                <a:latin typeface="Courier New" panose="02070309020205020404" pitchFamily="49" charset="0"/>
                <a:cs typeface="Courier New" panose="02070309020205020404" pitchFamily="49" charset="0"/>
              </a:rPr>
              <a:t>();</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krdict_del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0.1 </a:t>
            </a:r>
            <a:r>
              <a:rPr lang="en-US" dirty="0" err="1"/>
              <a:t>dict</a:t>
            </a:r>
            <a:r>
              <a:rPr lang="en-US" dirty="0"/>
              <a:t>() object</a:t>
            </a:r>
          </a:p>
          <a:p>
            <a:pPr lvl="1"/>
            <a:r>
              <a:rPr lang="en-US" dirty="0"/>
              <a:t>"Collision Resolution by Open Addressing", Donald Knuth,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8" name="TextBox 7">
            <a:extLst>
              <a:ext uri="{FF2B5EF4-FFF2-40B4-BE49-F238E27FC236}">
                <a16:creationId xmlns:a16="http://schemas.microsoft.com/office/drawing/2014/main" id="{6AD1E27A-7036-D1DF-E4FF-6C2BE6F0F878}"/>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21207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52C0F75-EBD8-EC25-8567-B7DCB6C2FDF3}"/>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80059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9DD949-12A0-25E0-BEA0-32E990A17083}"/>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90340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01FC6F7-66B1-6795-CEA2-C5A8D9AB58C7}"/>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36549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CBFF2F5-46CF-09E9-3ABE-8BA8A743D9AA}"/>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28619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krlist_append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krlist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5EE0F387-0A99-AAAB-870F-D94833D81E1D}"/>
              </a:ext>
            </a:extLst>
          </p:cNvPr>
          <p:cNvSpPr txBox="1"/>
          <p:nvPr/>
        </p:nvSpPr>
        <p:spPr>
          <a:xfrm>
            <a:off x="534314" y="5678362"/>
            <a:ext cx="4540047" cy="369332"/>
          </a:xfrm>
          <a:prstGeom prst="rect">
            <a:avLst/>
          </a:prstGeom>
          <a:noFill/>
        </p:spPr>
        <p:txBody>
          <a:bodyPr wrap="square">
            <a:spAutoFit/>
          </a:bodyPr>
          <a:lstStyle/>
          <a:p>
            <a:r>
              <a:rPr lang="en-US" b="1" dirty="0"/>
              <a:t>www.cc4e.com/code  epilogue / p1list.c</a:t>
            </a:r>
          </a:p>
        </p:txBody>
      </p:sp>
    </p:spTree>
    <p:extLst>
      <p:ext uri="{BB962C8B-B14F-4D97-AF65-F5344CB8AC3E}">
        <p14:creationId xmlns:p14="http://schemas.microsoft.com/office/powerpoint/2010/main" val="1680757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b="1" dirty="0"/>
              <a:t>"Collision Resolution by Open Addressing", Donald </a:t>
            </a:r>
            <a:r>
              <a:rPr lang="en-US" sz="1600" b="1" dirty="0" err="1"/>
              <a:t>Kunth</a:t>
            </a:r>
            <a:r>
              <a:rPr lang="en-US" sz="1600" b="1"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b="1"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BD4B688-C747-1470-B281-794787B471FA}"/>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384246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Dictionary Class</a:t>
            </a:r>
          </a:p>
          <a:p>
            <a:pPr lvl="1"/>
            <a:r>
              <a:rPr lang="en-US" dirty="0"/>
              <a:t>Hash Map of key / value pairs with buckets and linked list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b="1"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0</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4" name="TextBox 3">
            <a:extLst>
              <a:ext uri="{FF2B5EF4-FFF2-40B4-BE49-F238E27FC236}">
                <a16:creationId xmlns:a16="http://schemas.microsoft.com/office/drawing/2014/main" id="{629649CE-6AF5-1976-741A-92302800C605}"/>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313238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old_items</a:t>
            </a:r>
            <a:r>
              <a:rPr lang="en-US" b="1"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old_alloc</a:t>
            </a:r>
            <a:r>
              <a:rPr lang="en-US" b="1"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421E04B9-2DCE-3A77-8D48-25EB14325751}"/>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42506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35213C73-EF71-63B6-1D3A-AA57A6E9230A}"/>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403781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27" name="TextBox 26">
            <a:extLst>
              <a:ext uri="{FF2B5EF4-FFF2-40B4-BE49-F238E27FC236}">
                <a16:creationId xmlns:a16="http://schemas.microsoft.com/office/drawing/2014/main" id="{7FF8B336-3320-F474-1CA3-20D8432665D3}"/>
              </a:ext>
            </a:extLst>
          </p:cNvPr>
          <p:cNvSpPr txBox="1"/>
          <p:nvPr/>
        </p:nvSpPr>
        <p:spPr>
          <a:xfrm>
            <a:off x="7652196" y="5634243"/>
            <a:ext cx="4061955" cy="369332"/>
          </a:xfrm>
          <a:prstGeom prst="rect">
            <a:avLst/>
          </a:prstGeom>
          <a:noFill/>
        </p:spPr>
        <p:txBody>
          <a:bodyPr wrap="square">
            <a:spAutoFit/>
          </a:bodyPr>
          <a:lstStyle/>
          <a:p>
            <a:r>
              <a:rPr lang="en-US" b="1" dirty="0"/>
              <a:t>www.cc4e.com/code  epilogue / p1dict.c</a:t>
            </a:r>
          </a:p>
        </p:txBody>
      </p:sp>
    </p:spTree>
    <p:extLst>
      <p:ext uri="{BB962C8B-B14F-4D97-AF65-F5344CB8AC3E}">
        <p14:creationId xmlns:p14="http://schemas.microsoft.com/office/powerpoint/2010/main" val="2327747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latin typeface="Courier New" panose="02070309020205020404" pitchFamily="49" charset="0"/>
                <a:cs typeface="Courier New" panose="02070309020205020404" pitchFamily="49" charset="0"/>
              </a:rPr>
              <a:t>alloc</a:t>
            </a:r>
            <a:r>
              <a:rPr lang="en-US" b="1"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[0] </a:t>
            </a:r>
            <a:endParaRPr lang="en-US" b="1"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[1] </a:t>
            </a:r>
            <a:endParaRPr lang="en-US" b="1"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a:t>
            </a:r>
          </a:p>
          <a:p>
            <a:r>
              <a:rPr lang="en-US" b="1"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[2] </a:t>
            </a:r>
            <a:endParaRPr lang="en-US" b="1"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key     0</a:t>
            </a:r>
          </a:p>
          <a:p>
            <a:r>
              <a:rPr lang="en-US" b="1"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[3] </a:t>
            </a:r>
            <a:endParaRPr lang="en-US" b="1"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[4] </a:t>
            </a:r>
            <a:endParaRPr lang="en-US" b="1"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[5] </a:t>
            </a:r>
            <a:endParaRPr lang="en-US" b="1"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[6] </a:t>
            </a:r>
            <a:endParaRPr lang="en-US" b="1"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b="1" dirty="0">
                <a:solidFill>
                  <a:schemeClr val="tx1"/>
                </a:solidFill>
                <a:latin typeface="Courier New" panose="02070309020205020404" pitchFamily="49" charset="0"/>
                <a:cs typeface="Courier New" panose="02070309020205020404" pitchFamily="49" charset="0"/>
              </a:rPr>
              <a:t>[7] </a:t>
            </a:r>
            <a:endParaRPr lang="en-US" b="1"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4C70AC10-4F7A-4E75-F7C8-37BD63662538}"/>
              </a:ext>
            </a:extLst>
          </p:cNvPr>
          <p:cNvSpPr txBox="1"/>
          <p:nvPr/>
        </p:nvSpPr>
        <p:spPr>
          <a:xfrm>
            <a:off x="7286498" y="6006294"/>
            <a:ext cx="4408497" cy="369332"/>
          </a:xfrm>
          <a:prstGeom prst="rect">
            <a:avLst/>
          </a:prstGeom>
          <a:noFill/>
        </p:spPr>
        <p:txBody>
          <a:bodyPr wrap="square">
            <a:spAutoFit/>
          </a:bodyPr>
          <a:lstStyle/>
          <a:p>
            <a:r>
              <a:rPr lang="en-US" b="1" dirty="0"/>
              <a:t>www.cc4e.com/code  epilogue / p3dict.c</a:t>
            </a:r>
          </a:p>
        </p:txBody>
      </p:sp>
    </p:spTree>
    <p:extLst>
      <p:ext uri="{BB962C8B-B14F-4D97-AF65-F5344CB8AC3E}">
        <p14:creationId xmlns:p14="http://schemas.microsoft.com/office/powerpoint/2010/main" val="153762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316257"/>
            <a:ext cx="12191999" cy="816317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DCCEFBC-1151-91D1-2297-2257531FB744}"/>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(1984-1987)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B-trees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krstr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krstr_new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krstr_append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krstr_append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From ABC to Python</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Liked the data structures available to users</a:t>
            </a:r>
          </a:p>
          <a:p>
            <a:r>
              <a:rPr lang="en-US" dirty="0"/>
              <a:t>Liked indentation syntax</a:t>
            </a:r>
          </a:p>
          <a:p>
            <a:r>
              <a:rPr lang="en-US" dirty="0"/>
              <a:t>Implementation using B-Trees was too complex</a:t>
            </a:r>
          </a:p>
          <a:p>
            <a:r>
              <a:rPr lang="en-US" dirty="0"/>
              <a:t>Wanted real OO</a:t>
            </a:r>
          </a:p>
          <a:p>
            <a:r>
              <a:rPr lang="en-US" dirty="0"/>
              <a:t>Wanted to call C libraries</a:t>
            </a:r>
          </a:p>
          <a:p>
            <a:r>
              <a:rPr lang="en-US" dirty="0"/>
              <a:t>Wanted lower case keywords to be more UNIX-like</a:t>
            </a:r>
          </a:p>
        </p:txBody>
      </p:sp>
      <p:sp>
        <p:nvSpPr>
          <p:cNvPr id="6" name="TextBox 5">
            <a:extLst>
              <a:ext uri="{FF2B5EF4-FFF2-40B4-BE49-F238E27FC236}">
                <a16:creationId xmlns:a16="http://schemas.microsoft.com/office/drawing/2014/main" id="{DF409A8B-770B-77F0-C770-70A53F758DC8}"/>
              </a:ext>
            </a:extLst>
          </p:cNvPr>
          <p:cNvSpPr txBox="1"/>
          <p:nvPr/>
        </p:nvSpPr>
        <p:spPr>
          <a:xfrm>
            <a:off x="6315314" y="102790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D40AB46A-600A-C01D-66D1-B36B127C2AB9}"/>
              </a:ext>
            </a:extLst>
          </p:cNvPr>
          <p:cNvSpPr txBox="1"/>
          <p:nvPr/>
        </p:nvSpPr>
        <p:spPr>
          <a:xfrm>
            <a:off x="6177455" y="3722012"/>
            <a:ext cx="5561138" cy="2031325"/>
          </a:xfrm>
          <a:prstGeom prst="rect">
            <a:avLst/>
          </a:prstGeom>
          <a:noFill/>
        </p:spPr>
        <p:txBody>
          <a:bodyPr wrap="none" rtlCol="0">
            <a:spAutoFit/>
          </a:bodyPr>
          <a:lstStyle/>
          <a:p>
            <a:r>
              <a:rPr lang="en-US" b="1" dirty="0">
                <a:effectLst/>
                <a:latin typeface="Courier" panose="02070309020205020404" pitchFamily="49" charset="0"/>
              </a:rPr>
              <a:t>def words(document):</a:t>
            </a:r>
          </a:p>
          <a:p>
            <a:r>
              <a:rPr lang="en-US" b="1" dirty="0">
                <a:effectLst/>
                <a:latin typeface="Courier" panose="02070309020205020404" pitchFamily="49" charset="0"/>
              </a:rPr>
              <a:t>    collection = []</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a:t>
            </a:r>
            <a:r>
              <a:rPr lang="en-US" b="1" dirty="0" err="1">
                <a:effectLst/>
                <a:latin typeface="Courier" panose="02070309020205020404" pitchFamily="49" charset="0"/>
              </a:rPr>
              <a:t>line.split</a:t>
            </a:r>
            <a:r>
              <a:rPr lang="en-US" b="1" dirty="0">
                <a:effectLst/>
                <a:latin typeface="Courier" panose="02070309020205020404" pitchFamily="49" charset="0"/>
              </a:rPr>
              <a:t>():</a:t>
            </a:r>
          </a:p>
          <a:p>
            <a:r>
              <a:rPr lang="en-US" b="1" dirty="0">
                <a:effectLst/>
                <a:latin typeface="Courier" panose="02070309020205020404" pitchFamily="49" charset="0"/>
              </a:rPr>
              <a:t>            if word not in collection :</a:t>
            </a:r>
          </a:p>
          <a:p>
            <a:r>
              <a:rPr lang="en-US" b="1" dirty="0">
                <a:effectLst/>
                <a:latin typeface="Courier" panose="02070309020205020404" pitchFamily="49" charset="0"/>
              </a:rPr>
              <a:t>                </a:t>
            </a:r>
            <a:r>
              <a:rPr lang="en-US" b="1" dirty="0" err="1">
                <a:effectLst/>
                <a:latin typeface="Courier" panose="02070309020205020404" pitchFamily="49" charset="0"/>
              </a:rPr>
              <a:t>collection.append</a:t>
            </a:r>
            <a:r>
              <a:rPr lang="en-US" b="1" dirty="0">
                <a:effectLst/>
                <a:latin typeface="Courier" panose="02070309020205020404" pitchFamily="49" charset="0"/>
              </a:rPr>
              <a:t>(word)</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Nice OO pattern</a:t>
            </a:r>
          </a:p>
          <a:p>
            <a:r>
              <a:rPr lang="en-US" dirty="0"/>
              <a:t>Information Hiding</a:t>
            </a:r>
          </a:p>
          <a:p>
            <a:r>
              <a:rPr lang="en-US" dirty="0"/>
              <a:t>Attributes</a:t>
            </a:r>
          </a:p>
          <a:p>
            <a:r>
              <a:rPr lang="en-US" dirty="0"/>
              <a:t>Methods</a:t>
            </a:r>
          </a:p>
          <a:p>
            <a:r>
              <a:rPr lang="en-US" dirty="0"/>
              <a:t>The concept of 'self' as first parameter to methods</a:t>
            </a:r>
          </a:p>
          <a:p>
            <a:r>
              <a:rPr lang="en-US" dirty="0"/>
              <a:t>The concept of 'self' was also present in Smalltalk-80</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a:t>
            </a:r>
            <a:r>
              <a:rPr lang="en-US" sz="3100" kern="1200">
                <a:solidFill>
                  <a:schemeClr val="bg1"/>
                </a:solidFill>
                <a:latin typeface="+mj-lt"/>
                <a:ea typeface="+mj-ea"/>
                <a:cs typeface="+mj-cs"/>
              </a:rPr>
              <a:t>Rossum again and </a:t>
            </a:r>
            <a:r>
              <a:rPr lang="en-US" sz="3100" kern="1200" dirty="0">
                <a:solidFill>
                  <a:schemeClr val="bg1"/>
                </a:solidFill>
                <a:latin typeface="+mj-lt"/>
                <a:ea typeface="+mj-ea"/>
                <a:cs typeface="+mj-cs"/>
              </a:rPr>
              <a:t>talk about what inspired 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krlist.c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krlist_new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67AAF0-B19A-DB1E-DB90-6CB68CE404BE}"/>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r>
              <a:rPr lang="en-US" b="1"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2362F0B-230F-02E5-3550-CD00B11C153D}"/>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krlist_append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krlist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next:  </a:t>
            </a:r>
            <a:r>
              <a:rPr lang="en-US" sz="1800" b="1" dirty="0">
                <a:solidFill>
                  <a:schemeClr val="tx1"/>
                </a:solidFill>
                <a:latin typeface="Courier New" panose="02070309020205020404" pitchFamily="49" charset="0"/>
                <a:cs typeface="Courier New" panose="02070309020205020404" pitchFamily="49" charset="0"/>
              </a:rPr>
              <a:t>∅</a:t>
            </a:r>
            <a:endParaRPr lang="en-US" b="1"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C3E29A-C86B-57F2-AF24-3D98F40CAAEB}"/>
              </a:ext>
            </a:extLst>
          </p:cNvPr>
          <p:cNvSpPr txBox="1"/>
          <p:nvPr/>
        </p:nvSpPr>
        <p:spPr>
          <a:xfrm>
            <a:off x="727223" y="6042869"/>
            <a:ext cx="3934718" cy="369332"/>
          </a:xfrm>
          <a:prstGeom prst="rect">
            <a:avLst/>
          </a:prstGeom>
          <a:noFill/>
        </p:spPr>
        <p:txBody>
          <a:bodyPr wrap="square">
            <a:spAutoFit/>
          </a:bodyPr>
          <a:lstStyle/>
          <a:p>
            <a:r>
              <a:rPr lang="en-US" b="1" dirty="0"/>
              <a:t>www.cc4e.com/code  epilogue / </a:t>
            </a:r>
            <a:r>
              <a:rPr lang="en-US" b="1" dirty="0" err="1"/>
              <a:t>krlist.c</a:t>
            </a:r>
            <a:endParaRPr lang="en-US" b="1" dirty="0"/>
          </a:p>
        </p:txBody>
      </p: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4218</TotalTime>
  <Words>5016</Words>
  <Application>Microsoft Macintosh PowerPoint</Application>
  <PresentationFormat>Widescreen</PresentationFormat>
  <Paragraphs>936</Paragraphs>
  <Slides>53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krstr_append()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(1984-1987)</vt:lpstr>
      <vt:lpstr>From ABC to Python</vt:lpstr>
      <vt:lpstr>Modula 3 (1988)</vt:lpstr>
      <vt:lpstr>Let's visit Guido van Rossum again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158</cp:revision>
  <dcterms:created xsi:type="dcterms:W3CDTF">2023-02-25T13:30:24Z</dcterms:created>
  <dcterms:modified xsi:type="dcterms:W3CDTF">2024-05-03T22:51:01Z</dcterms:modified>
</cp:coreProperties>
</file>